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729" r:id="rId3"/>
    <p:sldId id="730" r:id="rId4"/>
    <p:sldId id="764" r:id="rId5"/>
    <p:sldId id="688" r:id="rId6"/>
    <p:sldId id="733" r:id="rId7"/>
    <p:sldId id="765" r:id="rId8"/>
    <p:sldId id="734" r:id="rId9"/>
    <p:sldId id="735" r:id="rId10"/>
    <p:sldId id="736" r:id="rId11"/>
    <p:sldId id="737" r:id="rId12"/>
    <p:sldId id="777" r:id="rId13"/>
    <p:sldId id="740" r:id="rId14"/>
    <p:sldId id="741" r:id="rId15"/>
    <p:sldId id="742" r:id="rId16"/>
    <p:sldId id="766" r:id="rId17"/>
    <p:sldId id="743" r:id="rId18"/>
    <p:sldId id="744" r:id="rId19"/>
    <p:sldId id="745" r:id="rId20"/>
    <p:sldId id="700" r:id="rId21"/>
    <p:sldId id="746" r:id="rId22"/>
    <p:sldId id="701" r:id="rId23"/>
    <p:sldId id="702" r:id="rId24"/>
    <p:sldId id="747" r:id="rId25"/>
    <p:sldId id="767" r:id="rId26"/>
    <p:sldId id="748" r:id="rId27"/>
    <p:sldId id="768" r:id="rId28"/>
    <p:sldId id="706" r:id="rId29"/>
    <p:sldId id="707" r:id="rId30"/>
    <p:sldId id="708" r:id="rId31"/>
    <p:sldId id="749" r:id="rId32"/>
    <p:sldId id="769" r:id="rId33"/>
    <p:sldId id="750" r:id="rId34"/>
    <p:sldId id="770" r:id="rId35"/>
    <p:sldId id="751" r:id="rId36"/>
    <p:sldId id="752" r:id="rId37"/>
    <p:sldId id="753" r:id="rId38"/>
    <p:sldId id="754" r:id="rId39"/>
    <p:sldId id="755" r:id="rId40"/>
    <p:sldId id="756" r:id="rId41"/>
    <p:sldId id="757" r:id="rId42"/>
    <p:sldId id="771" r:id="rId43"/>
    <p:sldId id="758" r:id="rId44"/>
    <p:sldId id="772" r:id="rId45"/>
    <p:sldId id="759" r:id="rId46"/>
    <p:sldId id="773" r:id="rId47"/>
    <p:sldId id="760" r:id="rId48"/>
    <p:sldId id="774" r:id="rId49"/>
    <p:sldId id="775" r:id="rId50"/>
    <p:sldId id="720" r:id="rId51"/>
    <p:sldId id="761" r:id="rId52"/>
    <p:sldId id="762" r:id="rId53"/>
    <p:sldId id="763" r:id="rId54"/>
    <p:sldId id="776" r:id="rId55"/>
    <p:sldId id="728" r:id="rId5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BBE0E3"/>
    <a:srgbClr val="CECEEF"/>
    <a:srgbClr val="FF0000"/>
    <a:srgbClr val="FF99CC"/>
    <a:srgbClr val="003300"/>
    <a:srgbClr val="BE0A2F"/>
    <a:srgbClr val="002768"/>
    <a:srgbClr val="800000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7" autoAdjust="0"/>
    <p:restoredTop sz="97206" autoAdjust="0"/>
  </p:normalViewPr>
  <p:slideViewPr>
    <p:cSldViewPr>
      <p:cViewPr varScale="1">
        <p:scale>
          <a:sx n="78" d="100"/>
          <a:sy n="78" d="100"/>
        </p:scale>
        <p:origin x="317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7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431069-E1F9-467E-A098-C324F6B7A97D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625D29-E80C-4530-8048-C32ADFC59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66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578F4-8FFE-4C08-AE2B-766C9198CF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9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7B8B58-D344-4AF8-A2E2-9FD42509DB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32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C38F4-DF28-4C8D-A304-CC9F5E72D3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03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4245F3-FA90-4544-86FA-D0F3DB2743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3F588-4E87-4DA3-BE6F-1F99BE5E0A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48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22BD5-5EE6-495A-B78E-BBF6AA1534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48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694801-AFD9-4539-AC5E-A2BBB1BCBE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5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768620-E301-4D42-9DCE-CE15515D47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6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192406-EDCB-43BA-BF0C-4E8600BF05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037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A7884E-3086-46C7-A0CF-37135003C0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FC60E6-3241-4A82-8F6A-2127A7F69B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21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696CE-69D3-45BF-ABCB-D7319E2B22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21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F698A-7E15-4184-9783-D33DBA7482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36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n-lt"/>
              </a:defRPr>
            </a:lvl1pPr>
          </a:lstStyle>
          <a:p>
            <a:pPr>
              <a:defRPr/>
            </a:pPr>
            <a:fld id="{971DB86B-0843-4E17-9709-88591393B4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18" descr="Schra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784725"/>
            <a:ext cx="27432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WordArt 22"/>
          <p:cNvSpPr>
            <a:spLocks noChangeArrowheads="1" noChangeShapeType="1" noTextEdit="1"/>
          </p:cNvSpPr>
          <p:nvPr/>
        </p:nvSpPr>
        <p:spPr bwMode="auto">
          <a:xfrm>
            <a:off x="152400" y="152400"/>
            <a:ext cx="8915400" cy="11430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4954"/>
              </a:avLst>
            </a:prstTxWarp>
          </a:bodyPr>
          <a:lstStyle/>
          <a:p>
            <a:pPr algn="ctr"/>
            <a:r>
              <a:rPr lang="fr-FR" sz="7200" kern="10" dirty="0" err="1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Exposure</a:t>
            </a:r>
            <a:r>
              <a:rPr lang="fr-FR" sz="7200" kern="10" dirty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 </a:t>
            </a:r>
            <a:r>
              <a:rPr lang="fr-FR" sz="7200" kern="1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CS 2021</a:t>
            </a:r>
            <a:endParaRPr lang="fr-FR" sz="7200" kern="10" dirty="0">
              <a:ln w="12700">
                <a:solidFill>
                  <a:srgbClr val="B2B2B2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520402"/>
                  </a:gs>
                  <a:gs pos="50000">
                    <a:srgbClr val="FFCC00"/>
                  </a:gs>
                  <a:gs pos="100000">
                    <a:srgbClr val="520402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>
                    <a:alpha val="70000"/>
                  </a:srgbClr>
                </a:outerShdw>
              </a:effectLst>
              <a:latin typeface="Impact"/>
            </a:endParaRPr>
          </a:p>
          <a:p>
            <a:pPr algn="ctr"/>
            <a:r>
              <a:rPr lang="fr-FR" sz="7200" kern="10" dirty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for CS1</a:t>
            </a:r>
            <a:endParaRPr lang="en-US" sz="7200" kern="10" dirty="0">
              <a:ln w="12700">
                <a:solidFill>
                  <a:srgbClr val="B2B2B2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520402"/>
                  </a:gs>
                  <a:gs pos="50000">
                    <a:srgbClr val="FFCC00"/>
                  </a:gs>
                  <a:gs pos="100000">
                    <a:srgbClr val="520402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>
                    <a:alpha val="70000"/>
                  </a:srgbClr>
                </a:outerShdw>
              </a:effectLst>
              <a:latin typeface="Impact"/>
            </a:endParaRPr>
          </a:p>
        </p:txBody>
      </p:sp>
      <p:sp>
        <p:nvSpPr>
          <p:cNvPr id="9" name="WordArt 19"/>
          <p:cNvSpPr>
            <a:spLocks noChangeArrowheads="1" noChangeShapeType="1" noTextEdit="1"/>
          </p:cNvSpPr>
          <p:nvPr/>
        </p:nvSpPr>
        <p:spPr bwMode="auto">
          <a:xfrm rot="235564">
            <a:off x="1209675" y="4751388"/>
            <a:ext cx="3076575" cy="2055812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84639"/>
              </a:avLst>
            </a:prstTxWarp>
            <a:scene3d>
              <a:camera prst="legacyPerspectiveFront">
                <a:rot lat="20519958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PowerPoint Presentation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created by: 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Mr. John L. M. Schram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and Mr. Leon Schram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Authors of Exposure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Computer Science</a:t>
            </a:r>
          </a:p>
        </p:txBody>
      </p:sp>
      <p:sp>
        <p:nvSpPr>
          <p:cNvPr id="7" name="WordArt 7"/>
          <p:cNvSpPr>
            <a:spLocks noChangeArrowheads="1" noChangeShapeType="1" noTextEdit="1"/>
          </p:cNvSpPr>
          <p:nvPr/>
        </p:nvSpPr>
        <p:spPr bwMode="auto">
          <a:xfrm>
            <a:off x="371475" y="3581400"/>
            <a:ext cx="8401050" cy="1104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Repetition Control Structures</a:t>
            </a:r>
          </a:p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&amp; Using Them with Turtle Graphics</a:t>
            </a:r>
          </a:p>
        </p:txBody>
      </p:sp>
      <p:sp>
        <p:nvSpPr>
          <p:cNvPr id="10" name="WordArt 6"/>
          <p:cNvSpPr>
            <a:spLocks noChangeArrowheads="1" noChangeShapeType="1" noTextEdit="1"/>
          </p:cNvSpPr>
          <p:nvPr/>
        </p:nvSpPr>
        <p:spPr bwMode="auto">
          <a:xfrm>
            <a:off x="685800" y="1600200"/>
            <a:ext cx="8077200" cy="1828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BottomRight">
                <a:rot lat="0" lon="21239990" rev="0"/>
              </a:camera>
              <a:lightRig rig="legacyHarsh3" dir="l"/>
            </a:scene3d>
            <a:sp3d extrusionH="430200" prstMaterial="legacyMatte">
              <a:extrusionClr>
                <a:srgbClr val="C0C0C0"/>
              </a:extrusionClr>
            </a:sp3d>
          </a:bodyPr>
          <a:lstStyle/>
          <a:p>
            <a:r>
              <a:rPr lang="en-US" sz="3600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DCEBF5"/>
                    </a:gs>
                    <a:gs pos="8000">
                      <a:srgbClr val="83A7C3"/>
                    </a:gs>
                    <a:gs pos="13000">
                      <a:srgbClr val="768FB9"/>
                    </a:gs>
                    <a:gs pos="21001">
                      <a:srgbClr val="83A7C3"/>
                    </a:gs>
                    <a:gs pos="52000">
                      <a:srgbClr val="FFFFFF"/>
                    </a:gs>
                    <a:gs pos="56000">
                      <a:srgbClr val="9C6563"/>
                    </a:gs>
                    <a:gs pos="58000">
                      <a:srgbClr val="80302D"/>
                    </a:gs>
                    <a:gs pos="71001">
                      <a:srgbClr val="C0524E"/>
                    </a:gs>
                    <a:gs pos="94000">
                      <a:srgbClr val="EBDAD4"/>
                    </a:gs>
                    <a:gs pos="100000">
                      <a:srgbClr val="55261C"/>
                    </a:gs>
                  </a:gsLst>
                  <a:lin ang="5400000" scaled="1"/>
                </a:gradFill>
                <a:latin typeface="Arial Black"/>
              </a:rPr>
              <a:t>Chapter 8 Section 1-5 Slides</a:t>
            </a:r>
            <a:endParaRPr lang="en-US" sz="3600" kern="10" dirty="0">
              <a:ln w="9525">
                <a:round/>
                <a:headEnd/>
                <a:tailEnd/>
              </a:ln>
              <a:gradFill rotWithShape="1">
                <a:gsLst>
                  <a:gs pos="0">
                    <a:srgbClr val="DCEBF5"/>
                  </a:gs>
                  <a:gs pos="8000">
                    <a:srgbClr val="83A7C3"/>
                  </a:gs>
                  <a:gs pos="13000">
                    <a:srgbClr val="768FB9"/>
                  </a:gs>
                  <a:gs pos="21001">
                    <a:srgbClr val="83A7C3"/>
                  </a:gs>
                  <a:gs pos="52000">
                    <a:srgbClr val="FFFFFF"/>
                  </a:gs>
                  <a:gs pos="56000">
                    <a:srgbClr val="9C6563"/>
                  </a:gs>
                  <a:gs pos="58000">
                    <a:srgbClr val="80302D"/>
                  </a:gs>
                  <a:gs pos="71001">
                    <a:srgbClr val="C0524E"/>
                  </a:gs>
                  <a:gs pos="94000">
                    <a:srgbClr val="EBDAD4"/>
                  </a:gs>
                  <a:gs pos="100000">
                    <a:srgbClr val="55261C"/>
                  </a:gs>
                </a:gsLst>
                <a:lin ang="5400000" scaled="1"/>
              </a:gradFill>
              <a:latin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  <a:latin typeface="Arial Black" pitchFamily="34" charset="0"/>
              </a:rPr>
              <a:t>Indentation Rule Review: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8" t="32510" r="31641" b="14480"/>
          <a:stretch/>
        </p:blipFill>
        <p:spPr bwMode="auto">
          <a:xfrm>
            <a:off x="182880" y="1143000"/>
            <a:ext cx="877824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MMAG00293_0000[1]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560320"/>
            <a:ext cx="2290763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9" t="58716" r="61042" b="34266"/>
          <a:stretch/>
        </p:blipFill>
        <p:spPr bwMode="auto">
          <a:xfrm>
            <a:off x="342900" y="3817620"/>
            <a:ext cx="5219699" cy="71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017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83A2EE0-7A35-4B9E-B29B-D0B1146E7161}"/>
              </a:ext>
            </a:extLst>
          </p:cNvPr>
          <p:cNvGrpSpPr/>
          <p:nvPr/>
        </p:nvGrpSpPr>
        <p:grpSpPr>
          <a:xfrm>
            <a:off x="182880" y="182880"/>
            <a:ext cx="8778240" cy="4325112"/>
            <a:chOff x="182880" y="182880"/>
            <a:chExt cx="8778240" cy="4325112"/>
          </a:xfrm>
        </p:grpSpPr>
        <p:pic>
          <p:nvPicPr>
            <p:cNvPr id="4100" name="Picture 4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4" t="25958" r="7500" b="15150"/>
            <a:stretch/>
          </p:blipFill>
          <p:spPr bwMode="auto">
            <a:xfrm>
              <a:off x="182880" y="182880"/>
              <a:ext cx="8778240" cy="4325112"/>
            </a:xfrm>
            <a:prstGeom prst="rect">
              <a:avLst/>
            </a:prstGeom>
            <a:noFill/>
            <a:ln w="152400">
              <a:solidFill>
                <a:srgbClr val="FFFF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1BA7B46-5386-4E4E-AF70-45678708B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33" t="41185" r="3333" b="30900"/>
            <a:stretch/>
          </p:blipFill>
          <p:spPr>
            <a:xfrm>
              <a:off x="256032" y="188976"/>
              <a:ext cx="8705088" cy="1575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9472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t="55472" r="6682" b="20817"/>
          <a:stretch/>
        </p:blipFill>
        <p:spPr bwMode="auto">
          <a:xfrm>
            <a:off x="182880" y="4855464"/>
            <a:ext cx="8778240" cy="1820335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01104AA-90A3-4F36-8818-04D13F9BB4A9}"/>
              </a:ext>
            </a:extLst>
          </p:cNvPr>
          <p:cNvGrpSpPr/>
          <p:nvPr/>
        </p:nvGrpSpPr>
        <p:grpSpPr>
          <a:xfrm>
            <a:off x="182880" y="182880"/>
            <a:ext cx="8778240" cy="4325112"/>
            <a:chOff x="182880" y="182880"/>
            <a:chExt cx="8778240" cy="43251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E73D18-194A-4CB9-8F80-F13605B5C169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4" t="25958" r="7500" b="15150"/>
            <a:stretch/>
          </p:blipFill>
          <p:spPr bwMode="auto">
            <a:xfrm>
              <a:off x="182880" y="182880"/>
              <a:ext cx="8778240" cy="4325112"/>
            </a:xfrm>
            <a:prstGeom prst="rect">
              <a:avLst/>
            </a:prstGeom>
            <a:noFill/>
            <a:ln w="152400">
              <a:solidFill>
                <a:srgbClr val="FFFF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0E91C0-DE5C-4E41-9C84-81145964A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33" t="41185" r="3333" b="30900"/>
            <a:stretch/>
          </p:blipFill>
          <p:spPr>
            <a:xfrm>
              <a:off x="256032" y="188976"/>
              <a:ext cx="8705088" cy="1575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0365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82880"/>
            <a:ext cx="8778240" cy="6492240"/>
            <a:chOff x="182880" y="182880"/>
            <a:chExt cx="8778240" cy="6492240"/>
          </a:xfrm>
        </p:grpSpPr>
        <p:pic>
          <p:nvPicPr>
            <p:cNvPr id="5123" name="Picture 3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3" t="17797" r="16667" b="11069"/>
            <a:stretch/>
          </p:blipFill>
          <p:spPr bwMode="auto">
            <a:xfrm>
              <a:off x="182880" y="182880"/>
              <a:ext cx="8778240" cy="6492240"/>
            </a:xfrm>
            <a:prstGeom prst="rect">
              <a:avLst/>
            </a:prstGeom>
            <a:noFill/>
            <a:ln w="152400">
              <a:solidFill>
                <a:srgbClr val="FFFF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4754880" y="1307592"/>
              <a:ext cx="3398520" cy="826008"/>
              <a:chOff x="4754880" y="1307592"/>
              <a:chExt cx="3398520" cy="826008"/>
            </a:xfrm>
          </p:grpSpPr>
          <p:pic>
            <p:nvPicPr>
              <p:cNvPr id="3" name="Picture 3"/>
              <p:cNvPicPr>
                <a:picLocks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243" t="30723" r="16667" b="65409"/>
              <a:stretch/>
            </p:blipFill>
            <p:spPr bwMode="auto">
              <a:xfrm>
                <a:off x="4754880" y="1367624"/>
                <a:ext cx="2871746" cy="352972"/>
              </a:xfrm>
              <a:prstGeom prst="rect">
                <a:avLst/>
              </a:prstGeom>
              <a:noFill/>
              <a:ln w="152400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6" name="Rectangle 5"/>
              <p:cNvSpPr/>
              <p:nvPr/>
            </p:nvSpPr>
            <p:spPr bwMode="auto">
              <a:xfrm>
                <a:off x="7467600" y="1307592"/>
                <a:ext cx="685800" cy="82600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9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Black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3923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5" t="12467" r="23610" b="7629"/>
          <a:stretch/>
        </p:blipFill>
        <p:spPr bwMode="auto">
          <a:xfrm>
            <a:off x="182880" y="182880"/>
            <a:ext cx="5130800" cy="5698067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0" t="10226" r="30240" b="5832"/>
          <a:stretch/>
        </p:blipFill>
        <p:spPr bwMode="auto">
          <a:xfrm>
            <a:off x="4434840" y="685800"/>
            <a:ext cx="4526280" cy="5985933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50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t="8417" r="5821" b="7930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101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t="8417" r="5821" b="7930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" t="31838" r="4794" b="38815"/>
          <a:stretch/>
        </p:blipFill>
        <p:spPr bwMode="auto">
          <a:xfrm>
            <a:off x="182879" y="182879"/>
            <a:ext cx="8778240" cy="2311442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71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10133" r="10289" b="6146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49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10485" r="10289" b="5794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290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6" t="15355" r="3483" b="16680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508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WordArt 2"/>
          <p:cNvSpPr>
            <a:spLocks noChangeArrowheads="1" noChangeShapeType="1" noTextEdit="1"/>
          </p:cNvSpPr>
          <p:nvPr/>
        </p:nvSpPr>
        <p:spPr bwMode="auto">
          <a:xfrm>
            <a:off x="457200" y="1981200"/>
            <a:ext cx="8382000" cy="32004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Introduction</a:t>
            </a:r>
          </a:p>
        </p:txBody>
      </p:sp>
      <p:sp>
        <p:nvSpPr>
          <p:cNvPr id="12292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8.1</a:t>
            </a:r>
          </a:p>
        </p:txBody>
      </p:sp>
    </p:spTree>
    <p:extLst>
      <p:ext uri="{BB962C8B-B14F-4D97-AF65-F5344CB8AC3E}">
        <p14:creationId xmlns:p14="http://schemas.microsoft.com/office/powerpoint/2010/main" val="2748698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1" t="22001" r="29631" b="7325"/>
          <a:stretch/>
        </p:blipFill>
        <p:spPr bwMode="auto">
          <a:xfrm>
            <a:off x="914400" y="761999"/>
            <a:ext cx="7315201" cy="603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762001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  <a:latin typeface="Arial Black" pitchFamily="34" charset="0"/>
              </a:rPr>
              <a:t>Fixed Repetition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0" y="2590800"/>
            <a:ext cx="2286000" cy="150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3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762001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  <a:latin typeface="Arial Black" pitchFamily="34" charset="0"/>
              </a:rPr>
              <a:t>Fixed </a:t>
            </a:r>
            <a:r>
              <a:rPr lang="en-US" sz="4800">
                <a:solidFill>
                  <a:schemeClr val="bg1"/>
                </a:solidFill>
                <a:latin typeface="Arial Black" pitchFamily="34" charset="0"/>
              </a:rPr>
              <a:t>Repetition 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(continued)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" t="19644" r="6692" b="7423"/>
          <a:stretch/>
        </p:blipFill>
        <p:spPr bwMode="auto">
          <a:xfrm>
            <a:off x="182880" y="758952"/>
            <a:ext cx="8778240" cy="594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4483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8.3</a:t>
            </a:r>
          </a:p>
        </p:txBody>
      </p:sp>
      <p:sp>
        <p:nvSpPr>
          <p:cNvPr id="55299" name="WordArt 2"/>
          <p:cNvSpPr>
            <a:spLocks noChangeArrowheads="1" noChangeShapeType="1" noTextEdit="1"/>
          </p:cNvSpPr>
          <p:nvPr/>
        </p:nvSpPr>
        <p:spPr bwMode="auto">
          <a:xfrm>
            <a:off x="381000" y="4191000"/>
            <a:ext cx="7543800" cy="24384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Repetition</a:t>
            </a:r>
          </a:p>
        </p:txBody>
      </p:sp>
      <p:sp>
        <p:nvSpPr>
          <p:cNvPr id="55300" name="WordArt 2"/>
          <p:cNvSpPr>
            <a:spLocks noChangeArrowheads="1" noChangeShapeType="1" noTextEdit="1"/>
          </p:cNvSpPr>
          <p:nvPr/>
        </p:nvSpPr>
        <p:spPr bwMode="auto">
          <a:xfrm>
            <a:off x="381000" y="1676400"/>
            <a:ext cx="8458200" cy="22860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Conditional</a:t>
            </a:r>
          </a:p>
        </p:txBody>
      </p:sp>
      <p:pic>
        <p:nvPicPr>
          <p:cNvPr id="55301" name="Picture 4" descr="C:\Documents and Settings\JohnSchram\Local Settings\Temporary Internet Files\Content.IE5\URQ75OAI\MCj0442016000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429000"/>
            <a:ext cx="1600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3604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1595735"/>
          </a:xfrm>
        </p:spPr>
        <p:txBody>
          <a:bodyPr/>
          <a:lstStyle/>
          <a:p>
            <a:r>
              <a:rPr lang="en-US" sz="5400" dirty="0">
                <a:latin typeface="Arial Black" pitchFamily="34" charset="0"/>
              </a:rPr>
              <a:t>Conditional Repetition</a:t>
            </a:r>
            <a:br>
              <a:rPr lang="en-US" sz="5400" dirty="0">
                <a:latin typeface="Arial Black" pitchFamily="34" charset="0"/>
              </a:rPr>
            </a:br>
            <a:r>
              <a:rPr lang="en-US" sz="4800" b="1" dirty="0"/>
              <a:t>Real Life Examples</a:t>
            </a:r>
          </a:p>
        </p:txBody>
      </p:sp>
      <p:pic>
        <p:nvPicPr>
          <p:cNvPr id="4" name="Picture 11" descr="C:\Users\JohnSchram\AppData\Local\Microsoft\Windows\Temporary Internet Files\Content.IE5\SJX1ZHQW\MP900427702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879" y="1866062"/>
            <a:ext cx="3336121" cy="501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JohnSchram\AppData\Local\Microsoft\Windows\Temporary Internet Files\Content.IE5\V39F9YJN\MP900390550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43200"/>
            <a:ext cx="3657600" cy="26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634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t="19080" r="3061" b="6633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737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t="19080" r="3061" b="6633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3" t="11163" r="30241" b="8227"/>
          <a:stretch/>
        </p:blipFill>
        <p:spPr bwMode="auto">
          <a:xfrm>
            <a:off x="4587496" y="182878"/>
            <a:ext cx="4373624" cy="649224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7" descr="MCj04344030000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655391"/>
            <a:ext cx="1249680" cy="175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1880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" t="22241" r="2892" b="9455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378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" t="22241" r="2892" b="9455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6" t="11501" r="23316" b="8905"/>
          <a:stretch/>
        </p:blipFill>
        <p:spPr bwMode="auto">
          <a:xfrm>
            <a:off x="4724400" y="182879"/>
            <a:ext cx="4236719" cy="5532121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 descr="MCj04244660000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040" y="1902686"/>
            <a:ext cx="1508760" cy="1297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600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0" t="18628" r="17946" b="5391"/>
          <a:stretch/>
        </p:blipFill>
        <p:spPr bwMode="auto">
          <a:xfrm>
            <a:off x="457200" y="758947"/>
            <a:ext cx="8229600" cy="603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58952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  <a:latin typeface="Arial Black" pitchFamily="34" charset="0"/>
              </a:rPr>
              <a:t>Conditional Repetition</a:t>
            </a:r>
          </a:p>
        </p:txBody>
      </p:sp>
    </p:spTree>
    <p:extLst>
      <p:ext uri="{BB962C8B-B14F-4D97-AF65-F5344CB8AC3E}">
        <p14:creationId xmlns:p14="http://schemas.microsoft.com/office/powerpoint/2010/main" val="3064348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524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Black" pitchFamily="34" charset="0"/>
              </a:rPr>
              <a:t>Fixed Repetition vs. Conditional Repetition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" t="21225" r="10171" b="8552"/>
          <a:stretch/>
        </p:blipFill>
        <p:spPr bwMode="auto">
          <a:xfrm>
            <a:off x="182881" y="1490472"/>
            <a:ext cx="8778240" cy="5266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4675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524000"/>
          </a:xfrm>
        </p:spPr>
        <p:txBody>
          <a:bodyPr/>
          <a:lstStyle/>
          <a:p>
            <a:r>
              <a:rPr lang="en-US" sz="4800" dirty="0">
                <a:latin typeface="Arial Black" pitchFamily="34" charset="0"/>
              </a:rPr>
              <a:t>Program Flow Review</a:t>
            </a: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609600" y="1600200"/>
            <a:ext cx="7924800" cy="2820988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sz="3200" i="1" dirty="0">
                <a:cs typeface="Arial" charset="0"/>
                <a:sym typeface="Symbol" pitchFamily="18" charset="2"/>
              </a:rPr>
              <a:t>Program Flow</a:t>
            </a:r>
            <a:r>
              <a:rPr lang="en-US" sz="3200" dirty="0">
                <a:cs typeface="Arial" charset="0"/>
                <a:sym typeface="Symbol" pitchFamily="18" charset="2"/>
              </a:rPr>
              <a:t> </a:t>
            </a:r>
            <a:r>
              <a:rPr lang="en-US" sz="3200" dirty="0">
                <a:sym typeface="Symbol" pitchFamily="18" charset="2"/>
              </a:rPr>
              <a:t>follows the exact sequence of listed program statements, unless directed otherwise by a Python control structure.</a:t>
            </a:r>
          </a:p>
          <a:p>
            <a:pPr eaLnBrk="1" hangingPunct="1">
              <a:lnSpc>
                <a:spcPct val="20000"/>
              </a:lnSpc>
            </a:pPr>
            <a:endParaRPr lang="en-US" sz="3200" dirty="0">
              <a:sym typeface="Symbol" pitchFamily="18" charset="2"/>
            </a:endParaRPr>
          </a:p>
        </p:txBody>
      </p:sp>
      <p:pic>
        <p:nvPicPr>
          <p:cNvPr id="13316" name="Picture 10" descr="j0282866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800600"/>
            <a:ext cx="2667000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11" descr="j0234721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4800600"/>
            <a:ext cx="13525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7140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8.4</a:t>
            </a:r>
          </a:p>
        </p:txBody>
      </p:sp>
      <p:sp>
        <p:nvSpPr>
          <p:cNvPr id="16389" name="WordArt 3"/>
          <p:cNvSpPr>
            <a:spLocks noChangeArrowheads="1" noChangeShapeType="1" noTextEdit="1"/>
          </p:cNvSpPr>
          <p:nvPr/>
        </p:nvSpPr>
        <p:spPr bwMode="auto">
          <a:xfrm>
            <a:off x="396875" y="4876800"/>
            <a:ext cx="8382000" cy="18288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Structures</a:t>
            </a:r>
          </a:p>
        </p:txBody>
      </p:sp>
      <p:pic>
        <p:nvPicPr>
          <p:cNvPr id="16390" name="Picture 5" descr="MMAG00401_0000[1]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263650"/>
            <a:ext cx="1017587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C:\Users\johnschram\AppData\Local\Microsoft\Windows\Temporary Internet Files\Content.IE5\63XOC3GE\MC900329269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810000"/>
            <a:ext cx="180975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C:\Users\johnschram\AppData\Local\Microsoft\Windows\Temporary Internet Files\Content.IE5\0T87347Y\MC900055206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50" y="1771650"/>
            <a:ext cx="122237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WordArt 3"/>
          <p:cNvSpPr>
            <a:spLocks noChangeArrowheads="1" noChangeShapeType="1" noTextEdit="1"/>
          </p:cNvSpPr>
          <p:nvPr/>
        </p:nvSpPr>
        <p:spPr bwMode="auto">
          <a:xfrm>
            <a:off x="396875" y="3200400"/>
            <a:ext cx="8382000" cy="18288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Control        </a:t>
            </a:r>
          </a:p>
        </p:txBody>
      </p:sp>
      <p:sp>
        <p:nvSpPr>
          <p:cNvPr id="10" name="WordArt 3"/>
          <p:cNvSpPr>
            <a:spLocks noChangeArrowheads="1" noChangeShapeType="1" noTextEdit="1"/>
          </p:cNvSpPr>
          <p:nvPr/>
        </p:nvSpPr>
        <p:spPr bwMode="auto">
          <a:xfrm>
            <a:off x="396875" y="1524000"/>
            <a:ext cx="8382000" cy="18288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Nested           </a:t>
            </a:r>
          </a:p>
        </p:txBody>
      </p:sp>
    </p:spTree>
    <p:extLst>
      <p:ext uri="{BB962C8B-B14F-4D97-AF65-F5344CB8AC3E}">
        <p14:creationId xmlns:p14="http://schemas.microsoft.com/office/powerpoint/2010/main" val="1078638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" t="20886" r="12012" b="13520"/>
          <a:stretch/>
        </p:blipFill>
        <p:spPr bwMode="auto">
          <a:xfrm>
            <a:off x="182879" y="182878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949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" t="20886" r="12012" b="13520"/>
          <a:stretch/>
        </p:blipFill>
        <p:spPr bwMode="auto">
          <a:xfrm>
            <a:off x="182879" y="182878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7411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4" t="10260" r="67479" b="7211"/>
          <a:stretch/>
        </p:blipFill>
        <p:spPr bwMode="auto">
          <a:xfrm>
            <a:off x="6336792" y="182878"/>
            <a:ext cx="2624328" cy="649224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396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" t="11177" r="6692" b="28647"/>
          <a:stretch/>
        </p:blipFill>
        <p:spPr bwMode="auto">
          <a:xfrm>
            <a:off x="182880" y="182880"/>
            <a:ext cx="8778240" cy="537972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543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" t="11177" r="6692" b="28647"/>
          <a:stretch/>
        </p:blipFill>
        <p:spPr bwMode="auto">
          <a:xfrm>
            <a:off x="182880" y="182880"/>
            <a:ext cx="8778240" cy="537972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7" t="9371" r="67237" b="8100"/>
          <a:stretch/>
        </p:blipFill>
        <p:spPr bwMode="auto">
          <a:xfrm>
            <a:off x="6272784" y="182880"/>
            <a:ext cx="2688336" cy="649224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1237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2" t="22128" r="27193" b="11600"/>
          <a:stretch/>
        </p:blipFill>
        <p:spPr bwMode="auto">
          <a:xfrm>
            <a:off x="182880" y="182878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967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" t="9445" r="6014" b="6333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399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t="26445" r="3398" b="16222"/>
          <a:stretch/>
        </p:blipFill>
        <p:spPr bwMode="auto">
          <a:xfrm>
            <a:off x="182880" y="182879"/>
            <a:ext cx="8778240" cy="5227321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63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5" t="12000" r="6225" b="11333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635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" t="11778" r="21216" b="7666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271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26"/>
          <p:cNvGrpSpPr>
            <a:grpSpLocks/>
          </p:cNvGrpSpPr>
          <p:nvPr/>
        </p:nvGrpSpPr>
        <p:grpSpPr bwMode="auto">
          <a:xfrm>
            <a:off x="5486400" y="1371600"/>
            <a:ext cx="2590800" cy="3886200"/>
            <a:chOff x="0" y="720"/>
            <a:chExt cx="1632" cy="2448"/>
          </a:xfrm>
        </p:grpSpPr>
        <p:sp>
          <p:nvSpPr>
            <p:cNvPr id="20500" name="Oval 24"/>
            <p:cNvSpPr>
              <a:spLocks noChangeArrowheads="1"/>
            </p:cNvSpPr>
            <p:nvPr/>
          </p:nvSpPr>
          <p:spPr bwMode="auto">
            <a:xfrm>
              <a:off x="96" y="864"/>
              <a:ext cx="1536" cy="216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1" name="Rectangle 25"/>
            <p:cNvSpPr>
              <a:spLocks noChangeArrowheads="1"/>
            </p:cNvSpPr>
            <p:nvPr/>
          </p:nvSpPr>
          <p:spPr bwMode="auto">
            <a:xfrm>
              <a:off x="0" y="720"/>
              <a:ext cx="864" cy="24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2514600" y="3657600"/>
            <a:ext cx="3733800" cy="533400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914400" indent="-9144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2800">
                <a:sym typeface="Symbol" pitchFamily="18" charset="2"/>
              </a:rPr>
              <a:t>Program Statement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2514600" y="5943600"/>
            <a:ext cx="3733800" cy="533400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914400" indent="-9144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2800">
                <a:sym typeface="Symbol" pitchFamily="18" charset="2"/>
              </a:rPr>
              <a:t>Program Statement</a:t>
            </a:r>
          </a:p>
        </p:txBody>
      </p:sp>
      <p:sp>
        <p:nvSpPr>
          <p:cNvPr id="20487" name="Line 11"/>
          <p:cNvSpPr>
            <a:spLocks noChangeShapeType="1"/>
          </p:cNvSpPr>
          <p:nvPr/>
        </p:nvSpPr>
        <p:spPr bwMode="auto">
          <a:xfrm>
            <a:off x="4343400" y="5334000"/>
            <a:ext cx="0" cy="609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8" name="Text Box 12"/>
          <p:cNvSpPr txBox="1">
            <a:spLocks noChangeArrowheads="1"/>
          </p:cNvSpPr>
          <p:nvPr/>
        </p:nvSpPr>
        <p:spPr bwMode="auto">
          <a:xfrm>
            <a:off x="5837238" y="44958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i="1"/>
              <a:t>True</a:t>
            </a:r>
          </a:p>
        </p:txBody>
      </p:sp>
      <p:sp>
        <p:nvSpPr>
          <p:cNvPr id="20489" name="Text Box 13"/>
          <p:cNvSpPr txBox="1">
            <a:spLocks noChangeArrowheads="1"/>
          </p:cNvSpPr>
          <p:nvPr/>
        </p:nvSpPr>
        <p:spPr bwMode="auto">
          <a:xfrm>
            <a:off x="3276600" y="54102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i="1" dirty="0"/>
              <a:t>False</a:t>
            </a:r>
          </a:p>
        </p:txBody>
      </p:sp>
      <p:sp>
        <p:nvSpPr>
          <p:cNvPr id="20490" name="Line 19"/>
          <p:cNvSpPr>
            <a:spLocks noChangeShapeType="1"/>
          </p:cNvSpPr>
          <p:nvPr/>
        </p:nvSpPr>
        <p:spPr bwMode="auto">
          <a:xfrm>
            <a:off x="4343400" y="4191000"/>
            <a:ext cx="0" cy="4191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1" name="Text Box 20"/>
          <p:cNvSpPr txBox="1">
            <a:spLocks noChangeArrowheads="1"/>
          </p:cNvSpPr>
          <p:nvPr/>
        </p:nvSpPr>
        <p:spPr bwMode="auto">
          <a:xfrm>
            <a:off x="2514600" y="2514600"/>
            <a:ext cx="3733800" cy="533400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914400" indent="-9144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2800">
                <a:sym typeface="Symbol" pitchFamily="18" charset="2"/>
              </a:rPr>
              <a:t>Program Statement</a:t>
            </a:r>
          </a:p>
        </p:txBody>
      </p:sp>
      <p:sp>
        <p:nvSpPr>
          <p:cNvPr id="20492" name="Line 21"/>
          <p:cNvSpPr>
            <a:spLocks noChangeShapeType="1"/>
          </p:cNvSpPr>
          <p:nvPr/>
        </p:nvSpPr>
        <p:spPr bwMode="auto">
          <a:xfrm>
            <a:off x="4343400" y="3048000"/>
            <a:ext cx="0" cy="609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3" name="Text Box 22"/>
          <p:cNvSpPr txBox="1">
            <a:spLocks noChangeArrowheads="1"/>
          </p:cNvSpPr>
          <p:nvPr/>
        </p:nvSpPr>
        <p:spPr bwMode="auto">
          <a:xfrm>
            <a:off x="2514600" y="1371600"/>
            <a:ext cx="3733800" cy="533400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914400" indent="-9144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2800">
                <a:sym typeface="Symbol" pitchFamily="18" charset="2"/>
              </a:rPr>
              <a:t>Program Statement</a:t>
            </a:r>
          </a:p>
        </p:txBody>
      </p:sp>
      <p:sp>
        <p:nvSpPr>
          <p:cNvPr id="20494" name="Line 23"/>
          <p:cNvSpPr>
            <a:spLocks noChangeShapeType="1"/>
          </p:cNvSpPr>
          <p:nvPr/>
        </p:nvSpPr>
        <p:spPr bwMode="auto">
          <a:xfrm>
            <a:off x="4343400" y="1905000"/>
            <a:ext cx="0" cy="609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5" name="Line 27"/>
          <p:cNvSpPr>
            <a:spLocks noChangeShapeType="1"/>
          </p:cNvSpPr>
          <p:nvPr/>
        </p:nvSpPr>
        <p:spPr bwMode="auto">
          <a:xfrm flipH="1">
            <a:off x="5867400" y="5029200"/>
            <a:ext cx="1004888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6" name="Line 28"/>
          <p:cNvSpPr>
            <a:spLocks noChangeShapeType="1"/>
          </p:cNvSpPr>
          <p:nvPr/>
        </p:nvSpPr>
        <p:spPr bwMode="auto">
          <a:xfrm flipH="1">
            <a:off x="6248400" y="1600200"/>
            <a:ext cx="68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C:\Users\JohnSchram\AppData\Local\Microsoft\Windows\Temporary Internet Files\Content.IE5\1NSA1V5K\MM900354565[1]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05025"/>
            <a:ext cx="14478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2514600" y="4610100"/>
            <a:ext cx="3657600" cy="838200"/>
            <a:chOff x="533400" y="2667000"/>
            <a:chExt cx="3657600" cy="838200"/>
          </a:xfrm>
        </p:grpSpPr>
        <p:sp>
          <p:nvSpPr>
            <p:cNvPr id="22" name="Diamond 21"/>
            <p:cNvSpPr/>
            <p:nvPr/>
          </p:nvSpPr>
          <p:spPr bwMode="auto">
            <a:xfrm>
              <a:off x="533400" y="2667000"/>
              <a:ext cx="3657600" cy="838200"/>
            </a:xfrm>
            <a:prstGeom prst="diamond">
              <a:avLst/>
            </a:prstGeom>
            <a:solidFill>
              <a:srgbClr val="FFFF99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 Box 10"/>
            <p:cNvSpPr txBox="1">
              <a:spLocks noChangeArrowheads="1"/>
            </p:cNvSpPr>
            <p:nvPr/>
          </p:nvSpPr>
          <p:spPr bwMode="auto">
            <a:xfrm>
              <a:off x="914400" y="2846832"/>
              <a:ext cx="2971800" cy="533400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914400" indent="-9144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33413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sz="2800" dirty="0">
                  <a:sym typeface="Symbol" pitchFamily="18" charset="2"/>
                </a:rPr>
                <a:t>Condition</a:t>
              </a:r>
            </a:p>
          </p:txBody>
        </p:sp>
      </p:grpSp>
      <p:sp>
        <p:nvSpPr>
          <p:cNvPr id="2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txBody>
          <a:bodyPr/>
          <a:lstStyle/>
          <a:p>
            <a:r>
              <a:rPr lang="en-US" sz="4800" dirty="0">
                <a:latin typeface="Arial Black" pitchFamily="34" charset="0"/>
              </a:rPr>
              <a:t>Repetition Review</a:t>
            </a:r>
          </a:p>
        </p:txBody>
      </p:sp>
      <p:pic>
        <p:nvPicPr>
          <p:cNvPr id="25" name="Picture 36" descr="j0354376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855" y="461962"/>
            <a:ext cx="390145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0292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6" t="35360" r="11125" b="14516"/>
          <a:stretch/>
        </p:blipFill>
        <p:spPr bwMode="auto">
          <a:xfrm>
            <a:off x="182880" y="182880"/>
            <a:ext cx="5120640" cy="2912199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6" t="35360" r="11125" b="14516"/>
          <a:stretch/>
        </p:blipFill>
        <p:spPr bwMode="auto">
          <a:xfrm>
            <a:off x="182876" y="3762921"/>
            <a:ext cx="5120640" cy="2912199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5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6" t="35360" r="11125" b="30097"/>
          <a:stretch/>
        </p:blipFill>
        <p:spPr bwMode="auto">
          <a:xfrm>
            <a:off x="3840476" y="2807208"/>
            <a:ext cx="5120640" cy="2006943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086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2" t="9889" r="22905" b="6000"/>
          <a:stretch/>
        </p:blipFill>
        <p:spPr bwMode="auto">
          <a:xfrm>
            <a:off x="182880" y="182879"/>
            <a:ext cx="6783834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087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2" t="9889" r="22905" b="6000"/>
          <a:stretch/>
        </p:blipFill>
        <p:spPr bwMode="auto">
          <a:xfrm>
            <a:off x="182880" y="182879"/>
            <a:ext cx="6783834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" t="14446" r="34741" b="8022"/>
          <a:stretch/>
        </p:blipFill>
        <p:spPr bwMode="auto">
          <a:xfrm>
            <a:off x="5410200" y="182879"/>
            <a:ext cx="3550919" cy="649224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332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4" t="11470" r="6999" b="7361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132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4" t="11470" r="6999" b="7361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7" t="25388" r="30584" b="12090"/>
          <a:stretch/>
        </p:blipFill>
        <p:spPr bwMode="auto">
          <a:xfrm>
            <a:off x="4343400" y="182880"/>
            <a:ext cx="4617719" cy="649224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203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t="9264" r="6683" b="6148"/>
          <a:stretch/>
        </p:blipFill>
        <p:spPr bwMode="auto">
          <a:xfrm>
            <a:off x="182880" y="182880"/>
            <a:ext cx="8778239" cy="6493933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50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t="9264" r="6683" b="6148"/>
          <a:stretch/>
        </p:blipFill>
        <p:spPr bwMode="auto">
          <a:xfrm>
            <a:off x="182880" y="182880"/>
            <a:ext cx="8778239" cy="6493933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4" t="12794" r="22333" b="8133"/>
          <a:stretch/>
        </p:blipFill>
        <p:spPr bwMode="auto">
          <a:xfrm>
            <a:off x="3505199" y="182880"/>
            <a:ext cx="5455919" cy="6493933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2307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" t="12462" r="14782" b="7472"/>
          <a:stretch/>
        </p:blipFill>
        <p:spPr bwMode="auto">
          <a:xfrm>
            <a:off x="182879" y="182879"/>
            <a:ext cx="8778239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2807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" t="12462" r="14782" b="7472"/>
          <a:stretch/>
        </p:blipFill>
        <p:spPr bwMode="auto">
          <a:xfrm>
            <a:off x="182879" y="182879"/>
            <a:ext cx="8778239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t="29667" r="19950" b="42608"/>
          <a:stretch/>
        </p:blipFill>
        <p:spPr bwMode="auto">
          <a:xfrm>
            <a:off x="182879" y="182878"/>
            <a:ext cx="8778239" cy="237744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5210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" t="12462" r="14782" b="7472"/>
          <a:stretch/>
        </p:blipFill>
        <p:spPr bwMode="auto">
          <a:xfrm>
            <a:off x="182879" y="182879"/>
            <a:ext cx="8778239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t="61385" r="19950" b="10890"/>
          <a:stretch/>
        </p:blipFill>
        <p:spPr bwMode="auto">
          <a:xfrm>
            <a:off x="182878" y="182878"/>
            <a:ext cx="8778239" cy="237744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910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5" descr="C:\Documents and Settings\JohnSchram\Local Settings\Temporary Internet Files\Content.IE5\92CYL8BY\MPj03993320000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0" y="1371600"/>
            <a:ext cx="1828800" cy="2742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WordArt 4"/>
          <p:cNvSpPr>
            <a:spLocks noChangeArrowheads="1" noChangeShapeType="1" noTextEdit="1"/>
          </p:cNvSpPr>
          <p:nvPr/>
        </p:nvSpPr>
        <p:spPr bwMode="auto">
          <a:xfrm>
            <a:off x="1219200" y="1905000"/>
            <a:ext cx="4495800" cy="22098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20625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Fixed</a:t>
            </a:r>
          </a:p>
        </p:txBody>
      </p:sp>
      <p:sp>
        <p:nvSpPr>
          <p:cNvPr id="45060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8.2</a:t>
            </a:r>
          </a:p>
        </p:txBody>
      </p:sp>
      <p:sp>
        <p:nvSpPr>
          <p:cNvPr id="45061" name="WordArt 2"/>
          <p:cNvSpPr>
            <a:spLocks noChangeArrowheads="1" noChangeShapeType="1" noTextEdit="1"/>
          </p:cNvSpPr>
          <p:nvPr/>
        </p:nvSpPr>
        <p:spPr bwMode="auto">
          <a:xfrm>
            <a:off x="381000" y="4114800"/>
            <a:ext cx="8458200" cy="24384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Repetition</a:t>
            </a:r>
          </a:p>
        </p:txBody>
      </p:sp>
    </p:spTree>
    <p:extLst>
      <p:ext uri="{BB962C8B-B14F-4D97-AF65-F5344CB8AC3E}">
        <p14:creationId xmlns:p14="http://schemas.microsoft.com/office/powerpoint/2010/main" val="31905279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WordArt 2"/>
          <p:cNvSpPr>
            <a:spLocks noChangeArrowheads="1" noChangeShapeType="1" noTextEdit="1"/>
          </p:cNvSpPr>
          <p:nvPr/>
        </p:nvSpPr>
        <p:spPr bwMode="auto">
          <a:xfrm>
            <a:off x="365760" y="1447800"/>
            <a:ext cx="8412480" cy="292608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      Using Repetition      </a:t>
            </a:r>
          </a:p>
        </p:txBody>
      </p:sp>
      <p:sp>
        <p:nvSpPr>
          <p:cNvPr id="63491" name="WordArt 3"/>
          <p:cNvSpPr>
            <a:spLocks noChangeArrowheads="1" noChangeShapeType="1" noTextEdit="1"/>
          </p:cNvSpPr>
          <p:nvPr/>
        </p:nvSpPr>
        <p:spPr bwMode="auto">
          <a:xfrm>
            <a:off x="365760" y="3886200"/>
            <a:ext cx="8412480" cy="292608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with Turtle Graphics</a:t>
            </a:r>
          </a:p>
        </p:txBody>
      </p:sp>
      <p:sp>
        <p:nvSpPr>
          <p:cNvPr id="63492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8.5</a:t>
            </a:r>
          </a:p>
        </p:txBody>
      </p:sp>
    </p:spTree>
    <p:extLst>
      <p:ext uri="{BB962C8B-B14F-4D97-AF65-F5344CB8AC3E}">
        <p14:creationId xmlns:p14="http://schemas.microsoft.com/office/powerpoint/2010/main" val="22769757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t="10256" r="21610" b="8795"/>
          <a:stretch/>
        </p:blipFill>
        <p:spPr bwMode="auto">
          <a:xfrm>
            <a:off x="182878" y="182879"/>
            <a:ext cx="8778239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4548796" y="2514600"/>
            <a:ext cx="433612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478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" t="22718" r="20417" b="11883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4548796" y="2514600"/>
            <a:ext cx="433612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39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6102" r="18986" b="11001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949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6102" r="18986" b="11001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4548796" y="2514600"/>
            <a:ext cx="4336124" cy="342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944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524000"/>
          </a:xfrm>
        </p:spPr>
        <p:txBody>
          <a:bodyPr/>
          <a:lstStyle/>
          <a:p>
            <a:r>
              <a:rPr lang="en-US" sz="7200" dirty="0">
                <a:latin typeface="Arial Black" pitchFamily="34" charset="0"/>
              </a:rPr>
              <a:t>Lab 8A</a:t>
            </a:r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381000" y="1447800"/>
            <a:ext cx="8382000" cy="2495683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tabLst>
                <a:tab pos="457200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457200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457200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457200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457200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3600" dirty="0"/>
              <a:t>What you saw in the last couple program examples relates directly to what you will be doing in Lab 8A.</a:t>
            </a:r>
            <a:endParaRPr lang="en-US" sz="3600" b="0" i="1" dirty="0">
              <a:latin typeface="Arial Black" pitchFamily="34" charset="0"/>
            </a:endParaRPr>
          </a:p>
        </p:txBody>
      </p:sp>
      <p:pic>
        <p:nvPicPr>
          <p:cNvPr id="36868" name="Picture 4" descr="MMAG00293_0000[1]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267200"/>
            <a:ext cx="2290763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4" descr="MMj03368600000[1]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513" y="0"/>
            <a:ext cx="4714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5" descr="MMj03368600000[1]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0"/>
            <a:ext cx="4714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6" descr="MMj03368600000[1]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0"/>
            <a:ext cx="4714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2" name="Picture 7" descr="MMj03368600000[1]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14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3" name="Picture 9" descr="MMj03368600000[1]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313" y="0"/>
            <a:ext cx="4714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4" name="Picture 14" descr="MMj03368600000[1]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0"/>
            <a:ext cx="4714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1866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5" t="18128" r="17166" b="9636"/>
          <a:stretch/>
        </p:blipFill>
        <p:spPr bwMode="auto">
          <a:xfrm>
            <a:off x="182879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396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5" t="18128" r="17166" b="9636"/>
          <a:stretch/>
        </p:blipFill>
        <p:spPr bwMode="auto">
          <a:xfrm>
            <a:off x="182879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3" t="17908" r="18917" b="10629"/>
          <a:stretch/>
        </p:blipFill>
        <p:spPr bwMode="auto">
          <a:xfrm>
            <a:off x="2209800" y="182880"/>
            <a:ext cx="6751319" cy="649224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868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t="39813" r="5833" b="11993"/>
          <a:stretch/>
        </p:blipFill>
        <p:spPr bwMode="auto">
          <a:xfrm>
            <a:off x="182880" y="182880"/>
            <a:ext cx="8778240" cy="3699934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7432" y="4038600"/>
            <a:ext cx="9089136" cy="2871555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457200" algn="l"/>
                <a:tab pos="914400" algn="l"/>
                <a:tab pos="1143000" algn="l"/>
                <a:tab pos="1371600" algn="l"/>
                <a:tab pos="1660525" algn="l"/>
                <a:tab pos="2286000" algn="l"/>
                <a:tab pos="2636838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457200" algn="l"/>
                <a:tab pos="914400" algn="l"/>
                <a:tab pos="1143000" algn="l"/>
                <a:tab pos="1371600" algn="l"/>
                <a:tab pos="1660525" algn="l"/>
                <a:tab pos="2286000" algn="l"/>
                <a:tab pos="2636838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457200" algn="l"/>
                <a:tab pos="914400" algn="l"/>
                <a:tab pos="1143000" algn="l"/>
                <a:tab pos="1371600" algn="l"/>
                <a:tab pos="1660525" algn="l"/>
                <a:tab pos="2286000" algn="l"/>
                <a:tab pos="2636838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457200" algn="l"/>
                <a:tab pos="914400" algn="l"/>
                <a:tab pos="1143000" algn="l"/>
                <a:tab pos="1371600" algn="l"/>
                <a:tab pos="1660525" algn="l"/>
                <a:tab pos="2286000" algn="l"/>
                <a:tab pos="2636838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457200" algn="l"/>
                <a:tab pos="914400" algn="l"/>
                <a:tab pos="1143000" algn="l"/>
                <a:tab pos="1371600" algn="l"/>
                <a:tab pos="1660525" algn="l"/>
                <a:tab pos="2286000" algn="l"/>
                <a:tab pos="2636838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143000" algn="l"/>
                <a:tab pos="1371600" algn="l"/>
                <a:tab pos="1660525" algn="l"/>
                <a:tab pos="2286000" algn="l"/>
                <a:tab pos="2636838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143000" algn="l"/>
                <a:tab pos="1371600" algn="l"/>
                <a:tab pos="1660525" algn="l"/>
                <a:tab pos="2286000" algn="l"/>
                <a:tab pos="2636838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143000" algn="l"/>
                <a:tab pos="1371600" algn="l"/>
                <a:tab pos="1660525" algn="l"/>
                <a:tab pos="2286000" algn="l"/>
                <a:tab pos="2636838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143000" algn="l"/>
                <a:tab pos="1371600" algn="l"/>
                <a:tab pos="1660525" algn="l"/>
                <a:tab pos="2286000" algn="l"/>
                <a:tab pos="2636838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The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range </a:t>
            </a:r>
            <a:r>
              <a:rPr lang="en-US" sz="2400" b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value indicates 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how many times the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for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 loop will repeat.</a:t>
            </a:r>
          </a:p>
          <a:p>
            <a:pPr eaLnBrk="1" hangingPunct="1">
              <a:lnSpc>
                <a:spcPct val="90000"/>
              </a:lnSpc>
            </a:pPr>
            <a:endParaRPr lang="en-US" sz="2400" b="0" dirty="0">
              <a:latin typeface="Arial" panose="020B0604020202020204" pitchFamily="34" charset="0"/>
              <a:cs typeface="Arial" panose="020B0604020202020204" pitchFamily="34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k</a:t>
            </a: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 is the </a:t>
            </a:r>
            <a:r>
              <a:rPr lang="en-US" sz="2800" b="0" i="1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loop counter</a:t>
            </a: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 or LCV (</a:t>
            </a:r>
            <a:r>
              <a:rPr lang="en-US" sz="2800" dirty="0"/>
              <a:t>L</a:t>
            </a:r>
            <a:r>
              <a:rPr lang="en-US" sz="2800" b="0" i="1" dirty="0"/>
              <a:t>oop </a:t>
            </a:r>
            <a:r>
              <a:rPr lang="en-US" sz="2800" dirty="0"/>
              <a:t>C</a:t>
            </a:r>
            <a:r>
              <a:rPr lang="en-US" sz="2800" b="0" i="1" dirty="0"/>
              <a:t>ontrol</a:t>
            </a:r>
            <a:r>
              <a:rPr lang="en-US" sz="2800" b="0" dirty="0"/>
              <a:t> </a:t>
            </a:r>
            <a:r>
              <a:rPr lang="en-US" sz="2800" dirty="0"/>
              <a:t>V</a:t>
            </a:r>
            <a:r>
              <a:rPr lang="en-US" sz="2800" b="0" i="1" dirty="0"/>
              <a:t>ariable</a:t>
            </a: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).</a:t>
            </a:r>
          </a:p>
          <a:p>
            <a:pPr eaLnBrk="1" hangingPunct="1">
              <a:lnSpc>
                <a:spcPct val="90000"/>
              </a:lnSpc>
            </a:pPr>
            <a:endParaRPr lang="en-US" sz="2400" b="0" dirty="0">
              <a:latin typeface="Arial" panose="020B0604020202020204" pitchFamily="34" charset="0"/>
              <a:cs typeface="Arial" panose="020B0604020202020204" pitchFamily="34" charset="0"/>
              <a:sym typeface="Symbol" pitchFamily="18" charset="2"/>
            </a:endParaRPr>
          </a:p>
          <a:p>
            <a:r>
              <a:rPr lang="en-US" sz="2300" b="0" dirty="0"/>
              <a:t>It is considered “OK” to use a single letter variable for a loop counter.</a:t>
            </a:r>
          </a:p>
          <a:p>
            <a:r>
              <a:rPr lang="en-US" sz="2300" b="0" spc="-10" dirty="0"/>
              <a:t>This is one of the very few times that it is considered “OK” to use a single letter variable.</a:t>
            </a:r>
          </a:p>
        </p:txBody>
      </p:sp>
    </p:spTree>
    <p:extLst>
      <p:ext uri="{BB962C8B-B14F-4D97-AF65-F5344CB8AC3E}">
        <p14:creationId xmlns:p14="http://schemas.microsoft.com/office/powerpoint/2010/main" val="1083688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29997" r="4833" b="17949"/>
          <a:stretch/>
        </p:blipFill>
        <p:spPr bwMode="auto">
          <a:xfrm>
            <a:off x="182879" y="182882"/>
            <a:ext cx="8778240" cy="3289294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" t="34670" r="5000" b="19892"/>
          <a:stretch/>
        </p:blipFill>
        <p:spPr bwMode="auto">
          <a:xfrm>
            <a:off x="182881" y="3801352"/>
            <a:ext cx="8778240" cy="2873767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8834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9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9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10097</TotalTime>
  <Words>215</Words>
  <Application>Microsoft Office PowerPoint</Application>
  <PresentationFormat>On-screen Show (4:3)</PresentationFormat>
  <Paragraphs>51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Arial Black</vt:lpstr>
      <vt:lpstr>Calibri</vt:lpstr>
      <vt:lpstr>Impact</vt:lpstr>
      <vt:lpstr>Symbol</vt:lpstr>
      <vt:lpstr>Default Design</vt:lpstr>
      <vt:lpstr>PowerPoint Presentation</vt:lpstr>
      <vt:lpstr>PowerPoint Presentation</vt:lpstr>
      <vt:lpstr>Program Flow Review</vt:lpstr>
      <vt:lpstr>Repetition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Indentation Rule Review: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Fixed Repetition</vt:lpstr>
      <vt:lpstr>Fixed Repetition (continued)</vt:lpstr>
      <vt:lpstr>PowerPoint Presentation</vt:lpstr>
      <vt:lpstr>Conditional Repetition Real Life Examples</vt:lpstr>
      <vt:lpstr>PowerPoint Presentation</vt:lpstr>
      <vt:lpstr>PowerPoint Presentation</vt:lpstr>
      <vt:lpstr>PowerPoint Presentation</vt:lpstr>
      <vt:lpstr>PowerPoint Presentation</vt:lpstr>
      <vt:lpstr>Conditional Repetition</vt:lpstr>
      <vt:lpstr>Fixed Repetition vs. Conditional Repetition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8A</vt:lpstr>
    </vt:vector>
  </TitlesOfParts>
  <Manager>Leon Schram</Manager>
  <Company>BHS-RISD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Exposure Java Slides</dc:title>
  <dc:subject>APCS1</dc:subject>
  <dc:creator>John Schram</dc:creator>
  <cp:lastModifiedBy>Schram, John</cp:lastModifiedBy>
  <cp:revision>1052</cp:revision>
  <dcterms:created xsi:type="dcterms:W3CDTF">2003-07-04T03:08:29Z</dcterms:created>
  <dcterms:modified xsi:type="dcterms:W3CDTF">2021-05-19T15:29:55Z</dcterms:modified>
</cp:coreProperties>
</file>